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-108" y="-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33CCD-AF83-42F6-B5D4-9752D21A9A11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1DE6D-5E95-43BF-9813-4793E01AC2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67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7">
            <a:extLst>
              <a:ext uri="{FF2B5EF4-FFF2-40B4-BE49-F238E27FC236}">
                <a16:creationId xmlns:a16="http://schemas.microsoft.com/office/drawing/2014/main" xmlns="" id="{90294BF8-ACB7-4892-B471-6020A8CBFB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2D5FBA-9C74-4FE2-8C82-0A3E51C289E2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6563" name="Rectangle 1">
            <a:extLst>
              <a:ext uri="{FF2B5EF4-FFF2-40B4-BE49-F238E27FC236}">
                <a16:creationId xmlns:a16="http://schemas.microsoft.com/office/drawing/2014/main" xmlns="" id="{9B789F3F-8F76-4642-B038-2542967BC8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575" y="776288"/>
            <a:ext cx="6762750" cy="38052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>
            <a:extLst>
              <a:ext uri="{FF2B5EF4-FFF2-40B4-BE49-F238E27FC236}">
                <a16:creationId xmlns:a16="http://schemas.microsoft.com/office/drawing/2014/main" xmlns="" id="{E78F7375-395F-495F-8060-524D247BB3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1200" y="4859338"/>
            <a:ext cx="5653088" cy="4572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4AB96177-F136-4382-B497-DF36210DD4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04800" y="-152400"/>
            <a:ext cx="12700000" cy="7162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z="1800"/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xmlns="" id="{07347280-93F3-4C45-8CBF-C8EF053E09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85751" y="-138113"/>
            <a:ext cx="3467101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2800">
                <a:solidFill>
                  <a:srgbClr val="3512B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04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b="0">
                <a:solidFill>
                  <a:srgbClr val="535957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108DB0E0-801A-4166-8E44-392145F047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9EB8D2A9-524D-4FDA-883C-EF7D8BC3E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E9947FF7-CB0A-425B-824A-922B95421B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 eaLnBrk="0" hangingPunct="0">
              <a:defRPr sz="16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p</a:t>
            </a:r>
            <a:fld id="{42E3B642-2DAA-4C63-B4F9-B679A7C654DA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2694656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0491854-2C4C-4BCC-9BC1-5D29ED41B5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7CD396C-F1B5-4500-A945-016D334967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56724FD9-B5F4-40F9-A8C7-54D1E03820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0B6510E7-174A-4918-935B-1C927F9F8824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4393584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228600"/>
            <a:ext cx="2590800" cy="5919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28600"/>
            <a:ext cx="7569200" cy="59197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7006FD5C-FAE9-4BAE-9270-8698E1DE77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30CCB0D2-6636-4E34-978E-156E84847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C7C0388B-AFB0-456A-BCC6-ACCA656974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9AEA3FE0-D067-40E2-9089-CBB1E8149F7E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4520236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219200"/>
            <a:ext cx="10363200" cy="4929188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686D53F-29A4-4366-94E6-FB768AD93A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675DE65-EE3E-4D4B-9611-7809A453CD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B60C4691-651F-42AE-A6E7-A8DFEC131B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55BBE92D-024B-4E4E-ABFA-43F4AA669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50295172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228600"/>
            <a:ext cx="10363200" cy="5919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07C25FA-A44D-4035-8E57-40DB9B30B0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FA39E70-8CD8-4B6F-8146-686A9C17E4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9CCE62E-2132-4DD0-A47A-E216489523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2322A3DF-0C88-4C14-9B1F-86404B611BBF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0062081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219200"/>
            <a:ext cx="10363200" cy="4929188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DA3D2DA7-DCBD-46FC-9F8B-5C47A3D7D0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19C5E177-78AE-4897-B751-18922E7EA5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874995C1-7C29-4BB4-BBFE-0888A4AC8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D5A8A008-3161-4899-BA3E-8F22BEEED9BA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1416157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7FBF416-E323-4F59-97C5-F1CCEACFF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EC92A29F-A3FC-4A95-8E36-B1F4D77A29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191DB94-FB71-457B-BBB5-E9558946D6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4F2C8581-E7DD-482A-AEA8-CE28BC616132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107744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43E72385-15F0-49DA-8B6E-D33970BA93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61AF8CA0-0E47-4253-9C8F-4FF4F0585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7AE8710F-2FFB-431A-8D22-3CD36A4564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2DD8EB30-AC9F-40D5-8F5C-898D26CAB363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9549672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F0C6B687-C6CC-4531-B47A-12DE5EE377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1D24AD5F-DBB6-4688-A25E-27CFF01034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B9A82E0-B9A6-462C-BDBB-77A640EA8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r" eaLnBrk="0" hangingPunct="0">
              <a:defRPr sz="16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74617294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F2C80371-8178-4CA7-B998-FFBE30B44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4FD66F8A-05CC-43FE-B731-43558D8508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E5429BAD-00D0-4F15-9F89-517A87B452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5BAD2517-B26F-493E-BE89-BF8518948467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151941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430DD76-4D9A-4AD6-A782-ADE3CE757B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0527241-CFE6-4387-9ABF-D6516CEB1B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CE834E-66E1-4BC1-8F7C-329C888BA5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3AAB911D-9A1C-4377-86F8-04790C711208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8671172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DDD30EA-F6A2-4370-97A5-2D17A59AC8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A86D5F02-3D99-4905-BD5C-FEFBEC2901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C9A6FCC-7065-4222-A030-0A4726BB84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34B867E1-97DE-453C-B888-FC16156485D1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337933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7735E5E6-B1FB-4447-AE55-657935DCF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0EB4C1F0-6E95-4DEB-9665-B5F70764F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469E3CC9-139F-46C9-B6BF-ACCB951C7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C0CB6C43-63B3-46C6-A3E4-B41998374A17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060464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0FFA0D54-CA90-47AA-9842-FCE4AD779C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3B86F9C5-6824-4D2C-AF6C-E0FE22861E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2FC57E55-147A-4C32-A021-30B0625BEE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</a:t>
            </a:r>
            <a:fld id="{02EAB65A-76F4-4759-A4ED-99066B7C6BA5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837213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21D69"/>
            </a:gs>
            <a:gs pos="100000">
              <a:srgbClr val="0330A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xmlns="" id="{89748DD2-2F6E-41DD-BD26-9C4845C662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FFFF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xmlns="" id="{7EF3FEBC-72B3-414A-8BE2-30199D67DC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>
            <a:extLst>
              <a:ext uri="{FF2B5EF4-FFF2-40B4-BE49-F238E27FC236}">
                <a16:creationId xmlns:a16="http://schemas.microsoft.com/office/drawing/2014/main" xmlns="" id="{1B7B05D3-0C36-45AE-92AB-A2F6F14B91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6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p</a:t>
            </a:r>
            <a:fld id="{0FB6EE89-6BFC-4534-84EE-17FF607FE1C0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of 12</a:t>
            </a:r>
            <a:endParaRPr lang="en-US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302A02EF-0C82-4063-8AF8-C056C4C56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28600"/>
            <a:ext cx="1036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5492D5CE-F8BC-4DDB-B72D-63DB3BECC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xmlns="" id="{95DD16F3-933E-48D2-B63D-5ACF09B24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1" y="6415089"/>
            <a:ext cx="43355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solidFill>
                  <a:srgbClr val="535957"/>
                </a:solidFill>
              </a:rPr>
              <a:t>Copyright © 2017 Dangelmayer Associates - Confidential</a:t>
            </a:r>
          </a:p>
        </p:txBody>
      </p:sp>
    </p:spTree>
    <p:extLst>
      <p:ext uri="{BB962C8B-B14F-4D97-AF65-F5344CB8AC3E}">
        <p14:creationId xmlns:p14="http://schemas.microsoft.com/office/powerpoint/2010/main" xmlns="" val="318027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FAFD00"/>
        </a:buClr>
        <a:buChar char="•"/>
        <a:defRPr sz="24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Char char="•"/>
        <a:defRPr sz="2400" b="1">
          <a:solidFill>
            <a:srgbClr val="FAFD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Char char="•"/>
        <a:defRPr sz="2000" b="1">
          <a:solidFill>
            <a:srgbClr val="FAFD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Char char="•"/>
        <a:defRPr sz="2000" b="1">
          <a:solidFill>
            <a:srgbClr val="FAFD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Char char="•"/>
        <a:defRPr sz="2000" b="1">
          <a:solidFill>
            <a:srgbClr val="FAFD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Char char="•"/>
        <a:defRPr b="1">
          <a:solidFill>
            <a:srgbClr val="FAFD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Char char="•"/>
        <a:defRPr b="1">
          <a:solidFill>
            <a:srgbClr val="FAFD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Char char="•"/>
        <a:defRPr b="1">
          <a:solidFill>
            <a:srgbClr val="FAFD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Char char="•"/>
        <a:defRPr b="1">
          <a:solidFill>
            <a:srgbClr val="FAFD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>
            <a:extLst>
              <a:ext uri="{FF2B5EF4-FFF2-40B4-BE49-F238E27FC236}">
                <a16:creationId xmlns:a16="http://schemas.microsoft.com/office/drawing/2014/main" xmlns="" id="{CA53F41A-BFB6-4A1E-A56C-460FFA224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76201"/>
            <a:ext cx="8286750" cy="89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200" dirty="0">
                <a:solidFill>
                  <a:srgbClr val="FFFF00"/>
                </a:solidFill>
                <a:cs typeface="Lucida Sans Unicode" panose="020B0602030504020204" pitchFamily="34" charset="0"/>
              </a:rPr>
              <a:t>Example: Current Visualization Scanning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200" dirty="0">
                <a:solidFill>
                  <a:srgbClr val="FFFF00"/>
                </a:solidFill>
                <a:cs typeface="Lucida Sans Unicode" panose="020B0602030504020204" pitchFamily="34" charset="0"/>
              </a:rPr>
              <a:t>USB strike causing Ethernet soft error…</a:t>
            </a:r>
          </a:p>
        </p:txBody>
      </p:sp>
      <p:pic>
        <p:nvPicPr>
          <p:cNvPr id="65539" name="Picture 2">
            <a:extLst>
              <a:ext uri="{FF2B5EF4-FFF2-40B4-BE49-F238E27FC236}">
                <a16:creationId xmlns:a16="http://schemas.microsoft.com/office/drawing/2014/main" xmlns="" id="{44C2B012-43BF-494C-8A6B-ED8C8FA2C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9175" y="1871664"/>
            <a:ext cx="6218238" cy="357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5540" name="Text Box 3">
            <a:extLst>
              <a:ext uri="{FF2B5EF4-FFF2-40B4-BE49-F238E27FC236}">
                <a16:creationId xmlns:a16="http://schemas.microsoft.com/office/drawing/2014/main" xmlns="" id="{F014DD1B-3C18-4095-B66C-3AFB0FFAD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9175" y="1871664"/>
            <a:ext cx="6218238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n-US" sz="1800" b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5541" name="Text Box 4">
            <a:extLst>
              <a:ext uri="{FF2B5EF4-FFF2-40B4-BE49-F238E27FC236}">
                <a16:creationId xmlns:a16="http://schemas.microsoft.com/office/drawing/2014/main" xmlns="" id="{34861D38-A7AB-450E-BBEB-A95609D92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175" y="798514"/>
            <a:ext cx="3213100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 marL="457200" indent="-457200"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AutoNum type="arabicParenBoth"/>
            </a:pPr>
            <a:r>
              <a:rPr lang="en-US" altLang="en-US">
                <a:cs typeface="Lucida Sans Unicode" panose="020B0602030504020204" pitchFamily="34" charset="0"/>
              </a:rPr>
              <a:t>ESD pulse is injected into USB port </a:t>
            </a:r>
            <a:br>
              <a:rPr lang="en-US" altLang="en-US">
                <a:cs typeface="Lucida Sans Unicode" panose="020B0602030504020204" pitchFamily="34" charset="0"/>
              </a:rPr>
            </a:br>
            <a:endParaRPr lang="en-US" altLang="en-US">
              <a:cs typeface="Lucida Sans Unicode" panose="020B0602030504020204" pitchFamily="34" charset="0"/>
            </a:endParaRPr>
          </a:p>
        </p:txBody>
      </p:sp>
      <p:sp>
        <p:nvSpPr>
          <p:cNvPr id="65542" name="Freeform 5">
            <a:extLst>
              <a:ext uri="{FF2B5EF4-FFF2-40B4-BE49-F238E27FC236}">
                <a16:creationId xmlns:a16="http://schemas.microsoft.com/office/drawing/2014/main" xmlns="" id="{56353614-CDF9-4F85-9D63-590A93F6A1C0}"/>
              </a:ext>
            </a:extLst>
          </p:cNvPr>
          <p:cNvSpPr>
            <a:spLocks noChangeArrowheads="1"/>
          </p:cNvSpPr>
          <p:nvPr/>
        </p:nvSpPr>
        <p:spPr bwMode="auto">
          <a:xfrm rot="2940000">
            <a:off x="3801270" y="1834357"/>
            <a:ext cx="1081087" cy="527050"/>
          </a:xfrm>
          <a:custGeom>
            <a:avLst/>
            <a:gdLst>
              <a:gd name="T0" fmla="*/ 0 w 1081088"/>
              <a:gd name="T1" fmla="*/ 131760 h 527050"/>
              <a:gd name="T2" fmla="*/ 16477 w 1081088"/>
              <a:gd name="T3" fmla="*/ 131760 h 527050"/>
              <a:gd name="T4" fmla="*/ 16477 w 1081088"/>
              <a:gd name="T5" fmla="*/ 395280 h 527050"/>
              <a:gd name="T6" fmla="*/ 0 w 1081088"/>
              <a:gd name="T7" fmla="*/ 395280 h 527050"/>
              <a:gd name="T8" fmla="*/ 32955 w 1081088"/>
              <a:gd name="T9" fmla="*/ 131760 h 527050"/>
              <a:gd name="T10" fmla="*/ 65909 w 1081088"/>
              <a:gd name="T11" fmla="*/ 131760 h 527050"/>
              <a:gd name="T12" fmla="*/ 65909 w 1081088"/>
              <a:gd name="T13" fmla="*/ 395280 h 527050"/>
              <a:gd name="T14" fmla="*/ 32955 w 1081088"/>
              <a:gd name="T15" fmla="*/ 395280 h 527050"/>
              <a:gd name="T16" fmla="*/ 82387 w 1081088"/>
              <a:gd name="T17" fmla="*/ 131760 h 527050"/>
              <a:gd name="T18" fmla="*/ 817873 w 1081088"/>
              <a:gd name="T19" fmla="*/ 131760 h 527050"/>
              <a:gd name="T20" fmla="*/ 817873 w 1081088"/>
              <a:gd name="T21" fmla="*/ 0 h 527050"/>
              <a:gd name="T22" fmla="*/ 1081511 w 1081088"/>
              <a:gd name="T23" fmla="*/ 263520 h 527050"/>
              <a:gd name="T24" fmla="*/ 817873 w 1081088"/>
              <a:gd name="T25" fmla="*/ 527040 h 527050"/>
              <a:gd name="T26" fmla="*/ 817873 w 1081088"/>
              <a:gd name="T27" fmla="*/ 395280 h 527050"/>
              <a:gd name="T28" fmla="*/ 82387 w 1081088"/>
              <a:gd name="T29" fmla="*/ 395280 h 52705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82352 w 1081088"/>
              <a:gd name="T46" fmla="*/ 131763 h 527050"/>
              <a:gd name="T47" fmla="*/ 949326 w 1081088"/>
              <a:gd name="T48" fmla="*/ 395288 h 52705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081088" h="527050">
                <a:moveTo>
                  <a:pt x="0" y="131763"/>
                </a:moveTo>
                <a:lnTo>
                  <a:pt x="16470" y="131763"/>
                </a:lnTo>
                <a:lnTo>
                  <a:pt x="16470" y="395288"/>
                </a:lnTo>
                <a:lnTo>
                  <a:pt x="0" y="395288"/>
                </a:lnTo>
                <a:lnTo>
                  <a:pt x="0" y="131763"/>
                </a:lnTo>
                <a:close/>
                <a:moveTo>
                  <a:pt x="32941" y="131763"/>
                </a:moveTo>
                <a:lnTo>
                  <a:pt x="65881" y="131763"/>
                </a:lnTo>
                <a:lnTo>
                  <a:pt x="65881" y="395288"/>
                </a:lnTo>
                <a:lnTo>
                  <a:pt x="32941" y="395288"/>
                </a:lnTo>
                <a:lnTo>
                  <a:pt x="32941" y="131763"/>
                </a:lnTo>
                <a:close/>
                <a:moveTo>
                  <a:pt x="82352" y="131763"/>
                </a:moveTo>
                <a:lnTo>
                  <a:pt x="817563" y="131763"/>
                </a:lnTo>
                <a:lnTo>
                  <a:pt x="817563" y="0"/>
                </a:lnTo>
                <a:lnTo>
                  <a:pt x="1081088" y="263525"/>
                </a:lnTo>
                <a:lnTo>
                  <a:pt x="817563" y="527050"/>
                </a:lnTo>
                <a:lnTo>
                  <a:pt x="817563" y="395288"/>
                </a:lnTo>
                <a:lnTo>
                  <a:pt x="82352" y="395288"/>
                </a:lnTo>
                <a:lnTo>
                  <a:pt x="82352" y="131763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543" name="Text Box 6">
            <a:extLst>
              <a:ext uri="{FF2B5EF4-FFF2-40B4-BE49-F238E27FC236}">
                <a16:creationId xmlns:a16="http://schemas.microsoft.com/office/drawing/2014/main" xmlns="" id="{76F00FF0-F7D5-434D-AE21-FF1185F4B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4" y="2489201"/>
            <a:ext cx="1781175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cs typeface="Lucida Sans Unicode" panose="020B0602030504020204" pitchFamily="34" charset="0"/>
              </a:rPr>
              <a:t>(2) ESD Clamp shunts majority of pulse to ground plane</a:t>
            </a:r>
          </a:p>
        </p:txBody>
      </p:sp>
      <p:sp>
        <p:nvSpPr>
          <p:cNvPr id="65544" name="Freeform 7">
            <a:extLst>
              <a:ext uri="{FF2B5EF4-FFF2-40B4-BE49-F238E27FC236}">
                <a16:creationId xmlns:a16="http://schemas.microsoft.com/office/drawing/2014/main" xmlns="" id="{214EC3EF-2E7E-459F-81E9-2C600D66EC4A}"/>
              </a:ext>
            </a:extLst>
          </p:cNvPr>
          <p:cNvSpPr>
            <a:spLocks noChangeArrowheads="1"/>
          </p:cNvSpPr>
          <p:nvPr/>
        </p:nvSpPr>
        <p:spPr bwMode="auto">
          <a:xfrm rot="-240000">
            <a:off x="3336925" y="2528888"/>
            <a:ext cx="1081088" cy="527050"/>
          </a:xfrm>
          <a:custGeom>
            <a:avLst/>
            <a:gdLst>
              <a:gd name="T0" fmla="*/ 0 w 1081087"/>
              <a:gd name="T1" fmla="*/ 131774 h 527050"/>
              <a:gd name="T2" fmla="*/ 16475 w 1081087"/>
              <a:gd name="T3" fmla="*/ 131774 h 527050"/>
              <a:gd name="T4" fmla="*/ 16475 w 1081087"/>
              <a:gd name="T5" fmla="*/ 395322 h 527050"/>
              <a:gd name="T6" fmla="*/ 0 w 1081087"/>
              <a:gd name="T7" fmla="*/ 395322 h 527050"/>
              <a:gd name="T8" fmla="*/ 32952 w 1081087"/>
              <a:gd name="T9" fmla="*/ 131774 h 527050"/>
              <a:gd name="T10" fmla="*/ 65903 w 1081087"/>
              <a:gd name="T11" fmla="*/ 131774 h 527050"/>
              <a:gd name="T12" fmla="*/ 65903 w 1081087"/>
              <a:gd name="T13" fmla="*/ 395322 h 527050"/>
              <a:gd name="T14" fmla="*/ 32952 w 1081087"/>
              <a:gd name="T15" fmla="*/ 395322 h 527050"/>
              <a:gd name="T16" fmla="*/ 82379 w 1081087"/>
              <a:gd name="T17" fmla="*/ 131774 h 527050"/>
              <a:gd name="T18" fmla="*/ 817871 w 1081087"/>
              <a:gd name="T19" fmla="*/ 131774 h 527050"/>
              <a:gd name="T20" fmla="*/ 817871 w 1081087"/>
              <a:gd name="T21" fmla="*/ 0 h 527050"/>
              <a:gd name="T22" fmla="*/ 1081482 w 1081087"/>
              <a:gd name="T23" fmla="*/ 263548 h 527050"/>
              <a:gd name="T24" fmla="*/ 817871 w 1081087"/>
              <a:gd name="T25" fmla="*/ 527095 h 527050"/>
              <a:gd name="T26" fmla="*/ 817871 w 1081087"/>
              <a:gd name="T27" fmla="*/ 395322 h 527050"/>
              <a:gd name="T28" fmla="*/ 82379 w 1081087"/>
              <a:gd name="T29" fmla="*/ 395322 h 52705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82352 w 1081087"/>
              <a:gd name="T46" fmla="*/ 131763 h 527050"/>
              <a:gd name="T47" fmla="*/ 949325 w 1081087"/>
              <a:gd name="T48" fmla="*/ 395288 h 52705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081087" h="527050">
                <a:moveTo>
                  <a:pt x="0" y="131763"/>
                </a:moveTo>
                <a:lnTo>
                  <a:pt x="16470" y="131763"/>
                </a:lnTo>
                <a:lnTo>
                  <a:pt x="16470" y="395288"/>
                </a:lnTo>
                <a:lnTo>
                  <a:pt x="0" y="395288"/>
                </a:lnTo>
                <a:lnTo>
                  <a:pt x="0" y="131763"/>
                </a:lnTo>
                <a:close/>
                <a:moveTo>
                  <a:pt x="32941" y="131763"/>
                </a:moveTo>
                <a:lnTo>
                  <a:pt x="65881" y="131763"/>
                </a:lnTo>
                <a:lnTo>
                  <a:pt x="65881" y="395288"/>
                </a:lnTo>
                <a:lnTo>
                  <a:pt x="32941" y="395288"/>
                </a:lnTo>
                <a:lnTo>
                  <a:pt x="32941" y="131763"/>
                </a:lnTo>
                <a:close/>
                <a:moveTo>
                  <a:pt x="82352" y="131763"/>
                </a:moveTo>
                <a:lnTo>
                  <a:pt x="817562" y="131763"/>
                </a:lnTo>
                <a:lnTo>
                  <a:pt x="817562" y="0"/>
                </a:lnTo>
                <a:lnTo>
                  <a:pt x="1081087" y="263525"/>
                </a:lnTo>
                <a:lnTo>
                  <a:pt x="817562" y="527050"/>
                </a:lnTo>
                <a:lnTo>
                  <a:pt x="817562" y="395288"/>
                </a:lnTo>
                <a:lnTo>
                  <a:pt x="82352" y="395288"/>
                </a:lnTo>
                <a:lnTo>
                  <a:pt x="82352" y="131763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545" name="Text Box 8">
            <a:extLst>
              <a:ext uri="{FF2B5EF4-FFF2-40B4-BE49-F238E27FC236}">
                <a16:creationId xmlns:a16="http://schemas.microsoft.com/office/drawing/2014/main" xmlns="" id="{11403301-DF1F-4FB2-9908-8F494F5A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263" y="5586413"/>
            <a:ext cx="77597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2452" rIns="81639" bIns="42452">
            <a:spAutoFit/>
          </a:bodyPr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cs typeface="Lucida Sans Unicode" panose="020B0602030504020204" pitchFamily="34" charset="0"/>
              </a:rPr>
              <a:t>(3) Residual Current shunted by clamps inside ASIC</a:t>
            </a:r>
          </a:p>
        </p:txBody>
      </p:sp>
      <p:sp>
        <p:nvSpPr>
          <p:cNvPr id="65546" name="Freeform 9">
            <a:extLst>
              <a:ext uri="{FF2B5EF4-FFF2-40B4-BE49-F238E27FC236}">
                <a16:creationId xmlns:a16="http://schemas.microsoft.com/office/drawing/2014/main" xmlns="" id="{260AA063-823E-41CA-943A-5BFB408A96DD}"/>
              </a:ext>
            </a:extLst>
          </p:cNvPr>
          <p:cNvSpPr>
            <a:spLocks noChangeArrowheads="1"/>
          </p:cNvSpPr>
          <p:nvPr/>
        </p:nvSpPr>
        <p:spPr bwMode="auto">
          <a:xfrm rot="-3000000">
            <a:off x="4895056" y="4477544"/>
            <a:ext cx="1951038" cy="527050"/>
          </a:xfrm>
          <a:custGeom>
            <a:avLst/>
            <a:gdLst>
              <a:gd name="T0" fmla="*/ 0 w 1949450"/>
              <a:gd name="T1" fmla="*/ 131760 h 527050"/>
              <a:gd name="T2" fmla="*/ 17054 w 1949450"/>
              <a:gd name="T3" fmla="*/ 131760 h 527050"/>
              <a:gd name="T4" fmla="*/ 17054 w 1949450"/>
              <a:gd name="T5" fmla="*/ 395280 h 527050"/>
              <a:gd name="T6" fmla="*/ 0 w 1949450"/>
              <a:gd name="T7" fmla="*/ 395280 h 527050"/>
              <a:gd name="T8" fmla="*/ 34096 w 1949450"/>
              <a:gd name="T9" fmla="*/ 131760 h 527050"/>
              <a:gd name="T10" fmla="*/ 68190 w 1949450"/>
              <a:gd name="T11" fmla="*/ 131760 h 527050"/>
              <a:gd name="T12" fmla="*/ 68190 w 1949450"/>
              <a:gd name="T13" fmla="*/ 395280 h 527050"/>
              <a:gd name="T14" fmla="*/ 34096 w 1949450"/>
              <a:gd name="T15" fmla="*/ 395280 h 527050"/>
              <a:gd name="T16" fmla="*/ 85238 w 1949450"/>
              <a:gd name="T17" fmla="*/ 131760 h 527050"/>
              <a:gd name="T18" fmla="*/ 1745040 w 1949450"/>
              <a:gd name="T19" fmla="*/ 131760 h 527050"/>
              <a:gd name="T20" fmla="*/ 1745040 w 1949450"/>
              <a:gd name="T21" fmla="*/ 0 h 527050"/>
              <a:gd name="T22" fmla="*/ 2017803 w 1949450"/>
              <a:gd name="T23" fmla="*/ 263520 h 527050"/>
              <a:gd name="T24" fmla="*/ 1745040 w 1949450"/>
              <a:gd name="T25" fmla="*/ 527040 h 527050"/>
              <a:gd name="T26" fmla="*/ 1745040 w 1949450"/>
              <a:gd name="T27" fmla="*/ 395280 h 527050"/>
              <a:gd name="T28" fmla="*/ 85238 w 1949450"/>
              <a:gd name="T29" fmla="*/ 395280 h 52705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82352 w 1949450"/>
              <a:gd name="T46" fmla="*/ 131763 h 527050"/>
              <a:gd name="T47" fmla="*/ 1817688 w 1949450"/>
              <a:gd name="T48" fmla="*/ 395288 h 52705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949450" h="527050">
                <a:moveTo>
                  <a:pt x="0" y="131763"/>
                </a:moveTo>
                <a:lnTo>
                  <a:pt x="16470" y="131763"/>
                </a:lnTo>
                <a:lnTo>
                  <a:pt x="16470" y="395288"/>
                </a:lnTo>
                <a:lnTo>
                  <a:pt x="0" y="395288"/>
                </a:lnTo>
                <a:lnTo>
                  <a:pt x="0" y="131763"/>
                </a:lnTo>
                <a:close/>
                <a:moveTo>
                  <a:pt x="32941" y="131763"/>
                </a:moveTo>
                <a:lnTo>
                  <a:pt x="65881" y="131763"/>
                </a:lnTo>
                <a:lnTo>
                  <a:pt x="65881" y="395288"/>
                </a:lnTo>
                <a:lnTo>
                  <a:pt x="32941" y="395288"/>
                </a:lnTo>
                <a:lnTo>
                  <a:pt x="32941" y="131763"/>
                </a:lnTo>
                <a:close/>
                <a:moveTo>
                  <a:pt x="82352" y="131763"/>
                </a:moveTo>
                <a:lnTo>
                  <a:pt x="1685925" y="131763"/>
                </a:lnTo>
                <a:lnTo>
                  <a:pt x="1685925" y="0"/>
                </a:lnTo>
                <a:lnTo>
                  <a:pt x="1949450" y="263525"/>
                </a:lnTo>
                <a:lnTo>
                  <a:pt x="1685925" y="527050"/>
                </a:lnTo>
                <a:lnTo>
                  <a:pt x="1685925" y="395288"/>
                </a:lnTo>
                <a:lnTo>
                  <a:pt x="82352" y="395288"/>
                </a:lnTo>
                <a:lnTo>
                  <a:pt x="82352" y="131763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547" name="Text Box 10">
            <a:extLst>
              <a:ext uri="{FF2B5EF4-FFF2-40B4-BE49-F238E27FC236}">
                <a16:creationId xmlns:a16="http://schemas.microsoft.com/office/drawing/2014/main" xmlns="" id="{747BF5EE-FFC0-4D96-BBF1-DA195F308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1901" y="850901"/>
            <a:ext cx="554037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dirty="0">
                <a:cs typeface="Lucida Sans Unicode" panose="020B0602030504020204" pitchFamily="34" charset="0"/>
              </a:rPr>
              <a:t>(4) Some energy coupled into nearby nodes (Ethernet port) causing upset</a:t>
            </a:r>
          </a:p>
        </p:txBody>
      </p:sp>
      <p:sp>
        <p:nvSpPr>
          <p:cNvPr id="65548" name="Freeform 11">
            <a:extLst>
              <a:ext uri="{FF2B5EF4-FFF2-40B4-BE49-F238E27FC236}">
                <a16:creationId xmlns:a16="http://schemas.microsoft.com/office/drawing/2014/main" xmlns="" id="{BF17159F-CC3F-42F1-80C2-408C8CAA0D4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5808663" y="1698625"/>
            <a:ext cx="1828800" cy="1303338"/>
          </a:xfrm>
          <a:custGeom>
            <a:avLst/>
            <a:gdLst>
              <a:gd name="T0" fmla="*/ 0 w 1828800"/>
              <a:gd name="T1" fmla="*/ 1303337 h 1303338"/>
              <a:gd name="T2" fmla="*/ 0 w 1828800"/>
              <a:gd name="T3" fmla="*/ 837791 h 1303338"/>
              <a:gd name="T4" fmla="*/ 0 w 1828800"/>
              <a:gd name="T5" fmla="*/ 837791 h 1303338"/>
              <a:gd name="T6" fmla="*/ 768800 w 1828800"/>
              <a:gd name="T7" fmla="*/ 68993 h 1303338"/>
              <a:gd name="T8" fmla="*/ 768800 w 1828800"/>
              <a:gd name="T9" fmla="*/ 68993 h 1303338"/>
              <a:gd name="T10" fmla="*/ 1395623 w 1828800"/>
              <a:gd name="T11" fmla="*/ 68992 h 1303338"/>
              <a:gd name="T12" fmla="*/ 1395623 w 1828800"/>
              <a:gd name="T13" fmla="*/ 0 h 1303338"/>
              <a:gd name="T14" fmla="*/ 1828800 w 1828800"/>
              <a:gd name="T15" fmla="*/ 129930 h 1303338"/>
              <a:gd name="T16" fmla="*/ 1395623 w 1828800"/>
              <a:gd name="T17" fmla="*/ 259860 h 1303338"/>
              <a:gd name="T18" fmla="*/ 1395623 w 1828800"/>
              <a:gd name="T19" fmla="*/ 190867 h 1303338"/>
              <a:gd name="T20" fmla="*/ 768800 w 1828800"/>
              <a:gd name="T21" fmla="*/ 190867 h 1303338"/>
              <a:gd name="T22" fmla="*/ 768799 w 1828800"/>
              <a:gd name="T23" fmla="*/ 190867 h 1303338"/>
              <a:gd name="T24" fmla="*/ 768799 w 1828800"/>
              <a:gd name="T25" fmla="*/ 190867 h 1303338"/>
              <a:gd name="T26" fmla="*/ 121874 w 1828800"/>
              <a:gd name="T27" fmla="*/ 837790 h 1303338"/>
              <a:gd name="T28" fmla="*/ 121875 w 1828800"/>
              <a:gd name="T29" fmla="*/ 1303337 h 130333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828800" h="1303338">
                <a:moveTo>
                  <a:pt x="0" y="1303338"/>
                </a:moveTo>
                <a:lnTo>
                  <a:pt x="0" y="837792"/>
                </a:lnTo>
                <a:cubicBezTo>
                  <a:pt x="0" y="413195"/>
                  <a:pt x="344203" y="68992"/>
                  <a:pt x="768800" y="68993"/>
                </a:cubicBezTo>
                <a:cubicBezTo>
                  <a:pt x="768800" y="68993"/>
                  <a:pt x="768800" y="68993"/>
                  <a:pt x="768800" y="68993"/>
                </a:cubicBezTo>
                <a:lnTo>
                  <a:pt x="1395623" y="68992"/>
                </a:lnTo>
                <a:lnTo>
                  <a:pt x="1395623" y="0"/>
                </a:lnTo>
                <a:lnTo>
                  <a:pt x="1828800" y="129930"/>
                </a:lnTo>
                <a:lnTo>
                  <a:pt x="1395623" y="259860"/>
                </a:lnTo>
                <a:lnTo>
                  <a:pt x="1395623" y="190867"/>
                </a:lnTo>
                <a:lnTo>
                  <a:pt x="768800" y="190867"/>
                </a:lnTo>
                <a:lnTo>
                  <a:pt x="768799" y="190867"/>
                </a:lnTo>
                <a:cubicBezTo>
                  <a:pt x="768799" y="190867"/>
                  <a:pt x="768799" y="190867"/>
                  <a:pt x="768799" y="190867"/>
                </a:cubicBezTo>
                <a:cubicBezTo>
                  <a:pt x="411512" y="190866"/>
                  <a:pt x="121874" y="480504"/>
                  <a:pt x="121874" y="837791"/>
                </a:cubicBezTo>
                <a:lnTo>
                  <a:pt x="121875" y="1303338"/>
                </a:lnTo>
                <a:lnTo>
                  <a:pt x="0" y="1303338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2945" tIns="41473" rIns="82945" bIns="4147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549" name="Slide Number Placeholder 2">
            <a:extLst>
              <a:ext uri="{FF2B5EF4-FFF2-40B4-BE49-F238E27FC236}">
                <a16:creationId xmlns:a16="http://schemas.microsoft.com/office/drawing/2014/main" xmlns="" id="{77044171-A739-418C-8B8D-977B44CEB7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fld id="{9D06C020-EDA5-41B6-B4F3-417789C9CECD}" type="slidenum">
              <a:rPr lang="en-US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None/>
              </a:pPr>
              <a:t>1</a:t>
            </a:fld>
            <a:r>
              <a:rPr lang="en-US" altLang="en-US" sz="1600">
                <a:latin typeface="Times New Roman" panose="02020603050405020304" pitchFamily="18" charset="0"/>
                <a:cs typeface="Arial" panose="020B0604020202020204" pitchFamily="34" charset="0"/>
              </a:rPr>
              <a:t> of 12</a:t>
            </a:r>
          </a:p>
        </p:txBody>
      </p:sp>
      <p:sp>
        <p:nvSpPr>
          <p:cNvPr id="65550" name="TextBox 1">
            <a:extLst>
              <a:ext uri="{FF2B5EF4-FFF2-40B4-BE49-F238E27FC236}">
                <a16:creationId xmlns:a16="http://schemas.microsoft.com/office/drawing/2014/main" xmlns="" id="{BD27CCC0-F98B-413D-81F8-F429051EE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050" y="4745038"/>
            <a:ext cx="3259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5000"/>
              </a:lnSpc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AFD00"/>
              </a:buClr>
              <a:buChar char="•"/>
              <a:defRPr sz="2400" b="1">
                <a:solidFill>
                  <a:srgbClr val="FAFD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FD00"/>
              </a:buClr>
              <a:buChar char="•"/>
              <a:defRPr sz="2000" b="1">
                <a:solidFill>
                  <a:srgbClr val="FAFD00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>
                <a:solidFill>
                  <a:srgbClr val="000000"/>
                </a:solidFill>
                <a:cs typeface="Lucida Sans Unicode" panose="020B0602030504020204" pitchFamily="34" charset="0"/>
              </a:rPr>
              <a:t>(H-Field Response)</a:t>
            </a: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A Format Template">
  <a:themeElements>
    <a:clrScheme name="">
      <a:dk1>
        <a:srgbClr val="000000"/>
      </a:dk1>
      <a:lt1>
        <a:srgbClr val="114FFB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AAB2FD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1_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owerpoint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owerpoint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owerpoint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64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1_DA Format Template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 Dangelmayer</dc:creator>
  <cp:lastModifiedBy>Ryne</cp:lastModifiedBy>
  <cp:revision>23</cp:revision>
  <dcterms:created xsi:type="dcterms:W3CDTF">2020-03-22T22:22:42Z</dcterms:created>
  <dcterms:modified xsi:type="dcterms:W3CDTF">2020-03-24T21:08:51Z</dcterms:modified>
</cp:coreProperties>
</file>